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</p:sldMasterIdLst>
  <p:sldIdLst>
    <p:sldId id="256" r:id="rId2"/>
    <p:sldId id="260" r:id="rId3"/>
    <p:sldId id="275" r:id="rId4"/>
    <p:sldId id="273" r:id="rId5"/>
    <p:sldId id="274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90" r:id="rId15"/>
    <p:sldId id="291" r:id="rId16"/>
    <p:sldId id="292" r:id="rId17"/>
    <p:sldId id="293" r:id="rId18"/>
    <p:sldId id="29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21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827-1EE4-C04C-9ADB-5E14346449A4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827-1EE4-C04C-9ADB-5E14346449A4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A2321-DBDA-584C-8081-58F6F2A6F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18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827-1EE4-C04C-9ADB-5E14346449A4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A2321-DBDA-584C-8081-58F6F2A6F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1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827-1EE4-C04C-9ADB-5E14346449A4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A2321-DBDA-584C-8081-58F6F2A6F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83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827-1EE4-C04C-9ADB-5E14346449A4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A2321-DBDA-584C-8081-58F6F2A6F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93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827-1EE4-C04C-9ADB-5E14346449A4}" type="datetimeFigureOut">
              <a:rPr lang="en-US" smtClean="0"/>
              <a:t>1/29/14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A2321-DBDA-584C-8081-58F6F2A6F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7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827-1EE4-C04C-9ADB-5E14346449A4}" type="datetimeFigureOut">
              <a:rPr lang="en-US" smtClean="0"/>
              <a:t>1/29/14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A2321-DBDA-584C-8081-58F6F2A6F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5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827-1EE4-C04C-9ADB-5E14346449A4}" type="datetimeFigureOut">
              <a:rPr lang="en-US" smtClean="0"/>
              <a:t>1/29/14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A2321-DBDA-584C-8081-58F6F2A6F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56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827-1EE4-C04C-9ADB-5E14346449A4}" type="datetimeFigureOut">
              <a:rPr lang="en-US" smtClean="0"/>
              <a:t>1/29/14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A2321-DBDA-584C-8081-58F6F2A6F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82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827-1EE4-C04C-9ADB-5E14346449A4}" type="datetimeFigureOut">
              <a:rPr lang="en-US" smtClean="0"/>
              <a:t>1/29/14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3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0827-1EE4-C04C-9ADB-5E14346449A4}" type="datetimeFigureOut">
              <a:rPr lang="en-US" smtClean="0"/>
              <a:t>1/29/14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A2321-DBDA-584C-8081-58F6F2A6F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38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00827-1EE4-C04C-9ADB-5E14346449A4}" type="datetimeFigureOut">
              <a:rPr lang="en-US" smtClean="0"/>
              <a:t>1/29/14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A2321-DBDA-584C-8081-58F6F2A6F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1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259" y="2130425"/>
            <a:ext cx="8553837" cy="1470025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Advanced Data Modeling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Vijay Dialani</a:t>
            </a:r>
          </a:p>
          <a:p>
            <a:r>
              <a:rPr lang="en-US" sz="2400" dirty="0" smtClean="0"/>
              <a:t>Boise State University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05260" y="6253300"/>
            <a:ext cx="4526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Special Thanks to Pearson’s Publishing for use of their instructional material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4547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4644496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Attribute based Specialization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22" y="1084536"/>
            <a:ext cx="8683625" cy="427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6404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4108166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Non disjoint specialization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50" y="1180224"/>
            <a:ext cx="8683625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6404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5397356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Specialization with shared subclass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6" y="1401752"/>
            <a:ext cx="868362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6404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51" y="589721"/>
            <a:ext cx="8226425" cy="607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3235556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Multiple Inheritance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6404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7" y="235289"/>
            <a:ext cx="7008813" cy="654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2031400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Union Types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2922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31" y="177216"/>
            <a:ext cx="5483225" cy="661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2089434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Example EER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2763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806" y="0"/>
            <a:ext cx="5516562" cy="666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2317010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Miscellaneous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2763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768" y="209112"/>
            <a:ext cx="6553200" cy="643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2317010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Miscellaneous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519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3544560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Questions and Answer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6763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9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For self study, please refer to:</a:t>
            </a:r>
          </a:p>
          <a:p>
            <a:r>
              <a:rPr lang="en-US" sz="2000" dirty="0" smtClean="0"/>
              <a:t>Chapter </a:t>
            </a:r>
            <a:r>
              <a:rPr lang="en-US" sz="2000" dirty="0" smtClean="0"/>
              <a:t>3 and 4 </a:t>
            </a:r>
            <a:r>
              <a:rPr lang="en-US" sz="2000" dirty="0" smtClean="0"/>
              <a:t>from 5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Edition</a:t>
            </a:r>
          </a:p>
          <a:p>
            <a:r>
              <a:rPr lang="en-US" sz="2000" dirty="0" smtClean="0"/>
              <a:t>Chapter </a:t>
            </a:r>
            <a:r>
              <a:rPr lang="en-US" sz="2000" dirty="0" smtClean="0"/>
              <a:t>7 and 8 from </a:t>
            </a:r>
            <a:r>
              <a:rPr lang="en-US" sz="2000" dirty="0" smtClean="0"/>
              <a:t>6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Edition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03726"/>
            <a:ext cx="183731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ea typeface="+mj-ea"/>
                <a:cs typeface="+mj-cs"/>
              </a:rPr>
              <a:t>References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940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80" y="348548"/>
            <a:ext cx="5887921" cy="6280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53338" y="1717637"/>
            <a:ext cx="3428768" cy="954107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Revision:</a:t>
            </a:r>
            <a:br>
              <a:rPr lang="en-US" sz="2800" b="1" dirty="0" smtClean="0">
                <a:solidFill>
                  <a:prstClr val="black"/>
                </a:solidFill>
                <a:latin typeface="+mn-lt"/>
              </a:rPr>
            </a:br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Company </a:t>
            </a:r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Data Model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9163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84" y="1439934"/>
            <a:ext cx="8683625" cy="497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5195202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Relation Types – Ternary Relation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3517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98" y="130366"/>
            <a:ext cx="6705600" cy="658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6706" y="1236921"/>
            <a:ext cx="3012188" cy="1384995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Expressing Ternary</a:t>
            </a:r>
            <a:br>
              <a:rPr lang="en-US" sz="2800" b="1" dirty="0" smtClean="0">
                <a:solidFill>
                  <a:prstClr val="black"/>
                </a:solidFill>
                <a:latin typeface="+mn-lt"/>
              </a:rPr>
            </a:br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Relations as Binary</a:t>
            </a:r>
            <a:br>
              <a:rPr lang="en-US" sz="2800" b="1" dirty="0" smtClean="0">
                <a:solidFill>
                  <a:prstClr val="black"/>
                </a:solidFill>
                <a:latin typeface="+mn-lt"/>
              </a:rPr>
            </a:br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Relations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453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8312" y="1373441"/>
            <a:ext cx="791471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aseline="30000" dirty="0"/>
              <a:t>Design an ER schema for keeping track of information about votes taken in the U.S. House of </a:t>
            </a:r>
            <a:r>
              <a:rPr lang="en-US" sz="2400" baseline="30000" dirty="0" smtClean="0"/>
              <a:t>Representatives </a:t>
            </a:r>
            <a:r>
              <a:rPr lang="en-US" sz="2400" baseline="30000" dirty="0"/>
              <a:t>during the current two-year congressional session. </a:t>
            </a:r>
            <a:endParaRPr lang="en-US" sz="2400" baseline="30000" dirty="0" smtClean="0"/>
          </a:p>
          <a:p>
            <a:pPr algn="just"/>
            <a:endParaRPr lang="en-US" sz="2400" baseline="30000" dirty="0" smtClean="0"/>
          </a:p>
          <a:p>
            <a:pPr algn="just"/>
            <a:r>
              <a:rPr lang="en-US" sz="2400" baseline="30000" dirty="0" smtClean="0"/>
              <a:t>The </a:t>
            </a:r>
            <a:r>
              <a:rPr lang="en-US" sz="2400" baseline="30000" dirty="0"/>
              <a:t>database needs to keep track of each U.S. State’s Name (e.g., Texas, New York, California) and includes the Region of the State (domain is {Northeast, Midwest, Southeast, Southwest, West}). </a:t>
            </a:r>
            <a:endParaRPr lang="en-US" sz="2400" baseline="30000" dirty="0" smtClean="0"/>
          </a:p>
          <a:p>
            <a:pPr algn="just"/>
            <a:endParaRPr lang="en-US" sz="2400" baseline="30000" dirty="0"/>
          </a:p>
          <a:p>
            <a:pPr algn="just"/>
            <a:r>
              <a:rPr lang="en-US" sz="2400" baseline="30000" dirty="0" smtClean="0"/>
              <a:t>Each </a:t>
            </a:r>
            <a:r>
              <a:rPr lang="en-US" sz="2400" baseline="30000" dirty="0"/>
              <a:t>congressperson in the House of </a:t>
            </a:r>
            <a:r>
              <a:rPr lang="en-US" sz="2400" baseline="30000" dirty="0" smtClean="0"/>
              <a:t>Representatives </a:t>
            </a:r>
            <a:r>
              <a:rPr lang="en-US" sz="2400" baseline="30000" dirty="0"/>
              <a:t>is described by their Name, and includes the District represented, the </a:t>
            </a:r>
            <a:r>
              <a:rPr lang="en-US" sz="2400" baseline="30000" dirty="0" err="1" smtClean="0"/>
              <a:t>StartDate</a:t>
            </a:r>
            <a:r>
              <a:rPr lang="en-US" sz="2400" baseline="30000" dirty="0" smtClean="0"/>
              <a:t> </a:t>
            </a:r>
            <a:r>
              <a:rPr lang="en-US" sz="2400" baseline="30000" dirty="0"/>
              <a:t>when they were first elected, and the political Party they belong to (domain is {Republican, Democrat, Independent, Other}). </a:t>
            </a:r>
            <a:endParaRPr lang="en-US" sz="2400" baseline="30000" dirty="0" smtClean="0"/>
          </a:p>
          <a:p>
            <a:pPr algn="just"/>
            <a:endParaRPr lang="en-US" sz="2400" baseline="30000" dirty="0"/>
          </a:p>
          <a:p>
            <a:pPr algn="just"/>
            <a:r>
              <a:rPr lang="en-US" sz="2400" baseline="30000" dirty="0" smtClean="0"/>
              <a:t>The </a:t>
            </a:r>
            <a:r>
              <a:rPr lang="en-US" sz="2400" baseline="30000" dirty="0"/>
              <a:t>database keeps track of each Bill, and includes the </a:t>
            </a:r>
            <a:r>
              <a:rPr lang="en-US" sz="2400" baseline="30000" dirty="0" err="1"/>
              <a:t>BillName</a:t>
            </a:r>
            <a:r>
              <a:rPr lang="en-US" sz="2400" baseline="30000" dirty="0"/>
              <a:t>, the </a:t>
            </a:r>
            <a:r>
              <a:rPr lang="en-US" sz="2400" baseline="30000" dirty="0" err="1"/>
              <a:t>DateOfVote</a:t>
            </a:r>
            <a:r>
              <a:rPr lang="en-US" sz="2400" baseline="30000" dirty="0"/>
              <a:t> on the bill, whether the bill </a:t>
            </a:r>
            <a:r>
              <a:rPr lang="en-US" sz="2400" baseline="30000" dirty="0" err="1"/>
              <a:t>PassOrFailed</a:t>
            </a:r>
            <a:r>
              <a:rPr lang="en-US" sz="2400" baseline="30000" dirty="0"/>
              <a:t> (domain is {Yes, No}), and the Sponsor (the congressperson(s) who sponsored the bill). </a:t>
            </a:r>
            <a:endParaRPr lang="en-US" sz="2400" baseline="30000" dirty="0" smtClean="0"/>
          </a:p>
          <a:p>
            <a:pPr algn="just"/>
            <a:endParaRPr lang="en-US" sz="2400" baseline="30000" dirty="0"/>
          </a:p>
          <a:p>
            <a:pPr algn="just"/>
            <a:r>
              <a:rPr lang="en-US" sz="2400" baseline="30000" dirty="0" smtClean="0"/>
              <a:t>The </a:t>
            </a:r>
            <a:r>
              <a:rPr lang="en-US" sz="2400" baseline="30000" dirty="0"/>
              <a:t>database keeps track of how each </a:t>
            </a:r>
            <a:r>
              <a:rPr lang="en-US" sz="2400" baseline="30000" dirty="0" err="1"/>
              <a:t>congressionperson</a:t>
            </a:r>
            <a:r>
              <a:rPr lang="en-US" sz="2400" baseline="30000" dirty="0"/>
              <a:t> voted on each bill (domain is {Yes, No, Abstain, Absent}). Draw an ER schema diagram for the above application. State clearly any assumption you make.</a:t>
            </a:r>
            <a:endParaRPr lang="en-US" sz="2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2617173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In-Class Exercise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789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4379925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Specialization of Entity Type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48" y="816960"/>
            <a:ext cx="8382000" cy="592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33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500" y="413504"/>
            <a:ext cx="7924800" cy="612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6706" y="266066"/>
            <a:ext cx="3587791" cy="461665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400" b="1" dirty="0" smtClean="0">
                <a:solidFill>
                  <a:prstClr val="black"/>
                </a:solidFill>
                <a:latin typeface="+mn-lt"/>
              </a:rPr>
              <a:t>Specialization Of Instances</a:t>
            </a:r>
            <a:endParaRPr lang="en-US" sz="2400" b="1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993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6706" y="235289"/>
            <a:ext cx="2364875" cy="523220"/>
          </a:xfr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smtClean="0">
                <a:solidFill>
                  <a:prstClr val="black"/>
                </a:solidFill>
                <a:latin typeface="+mn-lt"/>
              </a:rPr>
              <a:t>Generalization</a:t>
            </a:r>
            <a:endParaRPr lang="en-US" sz="2800" b="1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90" y="1030792"/>
            <a:ext cx="8686800" cy="526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6404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</TotalTime>
  <Words>297</Words>
  <Application>Microsoft Macintosh PowerPoint</Application>
  <PresentationFormat>On-screen Show (4:3)</PresentationFormat>
  <Paragraphs>33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Advanced Data Modeling</vt:lpstr>
      <vt:lpstr>PowerPoint Presentation</vt:lpstr>
      <vt:lpstr>Revision: Company Data Model</vt:lpstr>
      <vt:lpstr>Relation Types – Ternary Relation</vt:lpstr>
      <vt:lpstr>Expressing Ternary Relations as Binary Relations</vt:lpstr>
      <vt:lpstr>In-Class Exercise</vt:lpstr>
      <vt:lpstr>Specialization of Entity Type</vt:lpstr>
      <vt:lpstr>Specialization Of Instances</vt:lpstr>
      <vt:lpstr>Generalization</vt:lpstr>
      <vt:lpstr>Attribute based Specialization</vt:lpstr>
      <vt:lpstr>Non disjoint specialization</vt:lpstr>
      <vt:lpstr>Specialization with shared subclass</vt:lpstr>
      <vt:lpstr>Multiple Inheritance</vt:lpstr>
      <vt:lpstr>Union Types</vt:lpstr>
      <vt:lpstr>Example EER</vt:lpstr>
      <vt:lpstr>Miscellaneous</vt:lpstr>
      <vt:lpstr>Miscellaneous</vt:lpstr>
      <vt:lpstr>Questions and Answer</vt:lpstr>
    </vt:vector>
  </TitlesOfParts>
  <Company> Boise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Modeling: Data Modeling Using the Entity-Relationship Model  </dc:title>
  <dc:creator>Vijay Dialani</dc:creator>
  <cp:lastModifiedBy>Vijay Dialani</cp:lastModifiedBy>
  <cp:revision>26</cp:revision>
  <dcterms:created xsi:type="dcterms:W3CDTF">2014-01-26T20:07:06Z</dcterms:created>
  <dcterms:modified xsi:type="dcterms:W3CDTF">2014-01-29T19:03:01Z</dcterms:modified>
</cp:coreProperties>
</file>